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3" r:id="rId3"/>
    <p:sldId id="262" r:id="rId4"/>
    <p:sldId id="307" r:id="rId5"/>
    <p:sldId id="260" r:id="rId6"/>
    <p:sldId id="266" r:id="rId7"/>
    <p:sldId id="303" r:id="rId8"/>
    <p:sldId id="267" r:id="rId9"/>
    <p:sldId id="268" r:id="rId10"/>
    <p:sldId id="265" r:id="rId11"/>
    <p:sldId id="257" r:id="rId12"/>
    <p:sldId id="270" r:id="rId13"/>
    <p:sldId id="302" r:id="rId14"/>
    <p:sldId id="292" r:id="rId15"/>
    <p:sldId id="304" r:id="rId16"/>
    <p:sldId id="301" r:id="rId17"/>
    <p:sldId id="294" r:id="rId18"/>
    <p:sldId id="274" r:id="rId19"/>
    <p:sldId id="305" r:id="rId20"/>
    <p:sldId id="295" r:id="rId21"/>
    <p:sldId id="296" r:id="rId22"/>
    <p:sldId id="300" r:id="rId23"/>
    <p:sldId id="298" r:id="rId24"/>
    <p:sldId id="278" r:id="rId25"/>
    <p:sldId id="309" r:id="rId26"/>
    <p:sldId id="306" r:id="rId27"/>
    <p:sldId id="279" r:id="rId28"/>
    <p:sldId id="282" r:id="rId29"/>
    <p:sldId id="281" r:id="rId30"/>
    <p:sldId id="284" r:id="rId31"/>
    <p:sldId id="285" r:id="rId32"/>
    <p:sldId id="310" r:id="rId33"/>
    <p:sldId id="308" r:id="rId34"/>
    <p:sldId id="290" r:id="rId35"/>
    <p:sldId id="287" r:id="rId36"/>
    <p:sldId id="288" r:id="rId37"/>
    <p:sldId id="289" r:id="rId38"/>
    <p:sldId id="291" r:id="rId39"/>
    <p:sldId id="271" r:id="rId40"/>
    <p:sldId id="26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307"/>
            <p14:sldId id="260"/>
            <p14:sldId id="266"/>
            <p14:sldId id="303"/>
            <p14:sldId id="267"/>
            <p14:sldId id="268"/>
            <p14:sldId id="265"/>
            <p14:sldId id="257"/>
            <p14:sldId id="270"/>
            <p14:sldId id="302"/>
            <p14:sldId id="292"/>
            <p14:sldId id="304"/>
            <p14:sldId id="301"/>
            <p14:sldId id="294"/>
            <p14:sldId id="274"/>
            <p14:sldId id="305"/>
            <p14:sldId id="295"/>
            <p14:sldId id="296"/>
            <p14:sldId id="300"/>
            <p14:sldId id="298"/>
            <p14:sldId id="278"/>
            <p14:sldId id="309"/>
            <p14:sldId id="306"/>
            <p14:sldId id="279"/>
            <p14:sldId id="282"/>
            <p14:sldId id="281"/>
            <p14:sldId id="284"/>
            <p14:sldId id="285"/>
            <p14:sldId id="310"/>
            <p14:sldId id="308"/>
            <p14:sldId id="290"/>
            <p14:sldId id="287"/>
            <p14:sldId id="288"/>
            <p14:sldId id="289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2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03"/>
    <p:restoredTop sz="80721"/>
  </p:normalViewPr>
  <p:slideViewPr>
    <p:cSldViewPr snapToGrid="0" snapToObjects="1">
      <p:cViewPr>
        <p:scale>
          <a:sx n="98" d="100"/>
          <a:sy n="98" d="100"/>
        </p:scale>
        <p:origin x="944" y="232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80" d="100"/>
        <a:sy n="8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18A7-8769-C547-9717-06BF483ADDDE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6A16D-BF68-3A40-B24D-6A3B3182B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21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scrunch timepoints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 (before this slide)</a:t>
            </a:r>
          </a:p>
          <a:p>
            <a:r>
              <a:rPr lang="en-US" dirty="0" smtClean="0"/>
              <a:t>Explain</a:t>
            </a:r>
            <a:r>
              <a:rPr lang="en-US" baseline="0" dirty="0" smtClean="0"/>
              <a:t> chromatin better</a:t>
            </a:r>
          </a:p>
          <a:p>
            <a:r>
              <a:rPr lang="en-US" baseline="0" dirty="0" smtClean="0"/>
              <a:t>Jennings reference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62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Peripheral nervous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0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label and color for plot</a:t>
            </a:r>
          </a:p>
          <a:p>
            <a:r>
              <a:rPr lang="en-US" baseline="0" dirty="0" err="1" smtClean="0"/>
              <a:t>dctbp</a:t>
            </a:r>
            <a:endParaRPr lang="en-US" baseline="0" dirty="0" smtClean="0"/>
          </a:p>
          <a:p>
            <a:r>
              <a:rPr lang="en-US" baseline="0" dirty="0" smtClean="0"/>
              <a:t>Groucho slides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</a:t>
            </a:r>
            <a:r>
              <a:rPr lang="en-US" baseline="0" dirty="0" smtClean="0"/>
              <a:t> Is recruitment sufficient for repression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Model of Dl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additional factors </a:t>
            </a:r>
            <a:r>
              <a:rPr lang="en-US" baseline="0" dirty="0" err="1" smtClean="0"/>
              <a:t>Dri</a:t>
            </a:r>
            <a:r>
              <a:rPr lang="en-US" baseline="0" dirty="0" smtClean="0"/>
              <a:t>/Ct to recruit Gro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co-activator</a:t>
            </a:r>
          </a:p>
          <a:p>
            <a:r>
              <a:rPr lang="en-US" dirty="0" smtClean="0"/>
              <a:t>F to 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79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6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70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5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  <a:r>
              <a:rPr lang="en-US" baseline="0" dirty="0" smtClean="0"/>
              <a:t> Recruitment is not sufficient for Groucho-mediated repression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04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5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23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Maternal overexpression;</a:t>
            </a:r>
            <a:r>
              <a:rPr lang="en-US" baseline="0" dirty="0" smtClean="0"/>
              <a:t> expression profiling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Activator on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87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0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33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36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</a:p>
          <a:p>
            <a:r>
              <a:rPr lang="en-US" baseline="0" dirty="0" smtClean="0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2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  <a:p>
            <a:r>
              <a:rPr lang="en-US" baseline="0" dirty="0" smtClean="0"/>
              <a:t>Color to bar graphs (low-priority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questions and verbalize</a:t>
            </a:r>
            <a:r>
              <a:rPr lang="en-US" baseline="0" dirty="0" smtClean="0"/>
              <a:t>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1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285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4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3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% identities</a:t>
            </a:r>
          </a:p>
          <a:p>
            <a:r>
              <a:rPr lang="en-US" dirty="0" smtClean="0"/>
              <a:t>identities</a:t>
            </a:r>
            <a:r>
              <a:rPr lang="en-US" baseline="0" dirty="0" smtClean="0"/>
              <a:t> per one isoform of </a:t>
            </a:r>
            <a:r>
              <a:rPr lang="en-US" baseline="0" dirty="0" err="1" smtClean="0"/>
              <a:t>tle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grg</a:t>
            </a:r>
            <a:endParaRPr lang="en-US" baseline="0" dirty="0" smtClean="0"/>
          </a:p>
          <a:p>
            <a:r>
              <a:rPr lang="en-US" baseline="0" dirty="0" smtClean="0"/>
              <a:t>One mammal</a:t>
            </a:r>
          </a:p>
          <a:p>
            <a:r>
              <a:rPr lang="en-US" baseline="0" dirty="0" smtClean="0"/>
              <a:t>Yeast Tup1 or TOPLESS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8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3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20440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Michael </a:t>
            </a:r>
            <a:r>
              <a:rPr lang="en-US" dirty="0" smtClean="0"/>
              <a:t>Chambers</a:t>
            </a:r>
          </a:p>
          <a:p>
            <a:endParaRPr lang="en-US" dirty="0"/>
          </a:p>
          <a:p>
            <a:r>
              <a:rPr lang="en-US" dirty="0" smtClean="0"/>
              <a:t>Albert </a:t>
            </a:r>
            <a:r>
              <a:rPr lang="en-US" dirty="0" err="1" smtClean="0"/>
              <a:t>Courey</a:t>
            </a:r>
            <a:r>
              <a:rPr lang="en-US" dirty="0" smtClean="0"/>
              <a:t> Laboratory</a:t>
            </a:r>
          </a:p>
          <a:p>
            <a:r>
              <a:rPr lang="en-US" dirty="0" smtClean="0"/>
              <a:t>Department of Chemistry and Biochemistry</a:t>
            </a:r>
          </a:p>
          <a:p>
            <a:r>
              <a:rPr lang="en-US" dirty="0" smtClean="0"/>
              <a:t>University of California, Los Angeles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</a:t>
            </a:r>
            <a:r>
              <a:rPr lang="en-US" dirty="0" smtClean="0"/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Mechanism of long-range repression - s</a:t>
            </a:r>
            <a:r>
              <a:rPr lang="en-US" dirty="0" smtClean="0"/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Is Gro recruitment sufficient for repression?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Genome-wide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3110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56912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7143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30014" y="3446922"/>
            <a:ext cx="1708634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9225" y="3451738"/>
            <a:ext cx="1312610" cy="1614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68363" y="3446922"/>
            <a:ext cx="963472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2002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987553" y="5220138"/>
            <a:ext cx="1363133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73970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62002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7553" y="5524938"/>
            <a:ext cx="1363133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3373970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424769" y="3235641"/>
            <a:ext cx="2355038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779807" y="3235641"/>
            <a:ext cx="238395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3434088" y="3054546"/>
            <a:ext cx="0" cy="3621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776246" y="3054546"/>
            <a:ext cx="0" cy="3621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28650" y="2078677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73773" y="2439057"/>
            <a:ext cx="5020013" cy="3556285"/>
            <a:chOff x="313749" y="1363959"/>
            <a:chExt cx="5020013" cy="355628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Mechanism of long-range repression – spreading vs. looping?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875347" y="244000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00284" y="2153967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804158" y="217633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95057" y="244688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5441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323088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5292733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3626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232593" y="1876102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4802727" y="4688543"/>
            <a:ext cx="4091870" cy="1408529"/>
            <a:chOff x="7476665" y="2055581"/>
            <a:chExt cx="4091870" cy="1408529"/>
          </a:xfrm>
        </p:grpSpPr>
        <p:sp>
          <p:nvSpPr>
            <p:cNvPr id="49" name="Arc 48"/>
            <p:cNvSpPr/>
            <p:nvPr/>
          </p:nvSpPr>
          <p:spPr>
            <a:xfrm>
              <a:off x="10359878" y="2176332"/>
              <a:ext cx="1208657" cy="1207008"/>
            </a:xfrm>
            <a:prstGeom prst="arc">
              <a:avLst>
                <a:gd name="adj1" fmla="val 16200000"/>
                <a:gd name="adj2" fmla="val 5307272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7476665" y="2176332"/>
              <a:ext cx="351363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066294" y="3383340"/>
              <a:ext cx="94119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248696" y="2146459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7948047" y="2432117"/>
              <a:ext cx="33025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9975728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9771346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476665" y="3383340"/>
              <a:ext cx="237882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 flipV="1">
              <a:off x="8590979" y="333351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589585" y="281255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8684432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8924269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8670958" y="2269010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8942876" y="2246126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79747" y="5016272"/>
            <a:ext cx="3692939" cy="826955"/>
            <a:chOff x="679747" y="5016272"/>
            <a:chExt cx="3692939" cy="826955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679747" y="5762458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604684" y="547642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608558" y="5498789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99457" y="5769343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95881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 flipV="1">
              <a:off x="103528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097133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858026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1036993" y="5198559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263554" y="5016272"/>
              <a:ext cx="2860476" cy="753071"/>
              <a:chOff x="5729557" y="3362104"/>
              <a:chExt cx="2860476" cy="753071"/>
            </a:xfrm>
          </p:grpSpPr>
          <p:sp>
            <p:nvSpPr>
              <p:cNvPr id="73" name="Oval 72"/>
              <p:cNvSpPr/>
              <p:nvPr/>
            </p:nvSpPr>
            <p:spPr>
              <a:xfrm rot="16200000">
                <a:off x="553901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>
                <a:off x="5765239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 rot="16200000">
                <a:off x="599146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 rot="16200000">
                <a:off x="6217693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>
                <a:off x="6443920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6670147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9" name="Oval 78"/>
              <p:cNvSpPr/>
              <p:nvPr/>
            </p:nvSpPr>
            <p:spPr>
              <a:xfrm rot="16200000">
                <a:off x="6896374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 rot="16200000">
                <a:off x="7122601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 rot="16200000">
                <a:off x="7348828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7575055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780128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 rot="16200000">
                <a:off x="802750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</p:grpSp>
      </p:grpSp>
      <p:sp>
        <p:nvSpPr>
          <p:cNvPr id="85" name="Down Arrow 84"/>
          <p:cNvSpPr/>
          <p:nvPr/>
        </p:nvSpPr>
        <p:spPr>
          <a:xfrm>
            <a:off x="4561880" y="2931840"/>
            <a:ext cx="481695" cy="972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Published evidence for spreading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is necessary for some, but not all, repression </a:t>
            </a:r>
            <a:r>
              <a:rPr lang="en-US" i="1" dirty="0" smtClean="0"/>
              <a:t>in vivo</a:t>
            </a:r>
          </a:p>
          <a:p>
            <a:pPr marL="457200" lvl="1" indent="0">
              <a:buNone/>
            </a:pPr>
            <a:r>
              <a:rPr lang="en-US" i="1" dirty="0"/>
              <a:t>	</a:t>
            </a:r>
            <a:r>
              <a:rPr lang="en-US" sz="1700" i="1" dirty="0" smtClean="0"/>
              <a:t>(Jennings et al, 2007)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90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1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binds in clusters of discrete peaks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23175"/>
            <a:ext cx="6866136" cy="304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077" y="21000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1.5 – 4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9077" y="266918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– 6.5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9077" y="323833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6.5 – 9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33881" y="5068957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hth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0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8102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Gro binding is not indicative of </a:t>
            </a:r>
            <a:r>
              <a:rPr lang="en-US" sz="3200" dirty="0" smtClean="0"/>
              <a:t>spreading </a:t>
            </a:r>
            <a:r>
              <a:rPr lang="en-US" sz="3200" i="1" dirty="0" smtClean="0"/>
              <a:t>in vivo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96" b="6889"/>
          <a:stretch/>
        </p:blipFill>
        <p:spPr>
          <a:xfrm>
            <a:off x="758598" y="1416351"/>
            <a:ext cx="2397038" cy="42052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8900000">
            <a:off x="890740" y="573597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1049860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900000">
            <a:off x="1527978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900000">
            <a:off x="2006096" y="583288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215900" y="6510395"/>
            <a:ext cx="10980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00773" y="6477517"/>
            <a:ext cx="52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56367" y="1183596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Clustering of Gro Peaks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28650" y="1183596"/>
            <a:ext cx="293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Size Distribution of Gro Peaks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dCtBP</a:t>
            </a:r>
            <a:r>
              <a:rPr lang="en-US" dirty="0" smtClean="0"/>
              <a:t> is a short-range repressor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Gro recruitment sufficient for repression?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067255" y="2310828"/>
            <a:ext cx="4952828" cy="3460533"/>
            <a:chOff x="4067255" y="2310828"/>
            <a:chExt cx="4952828" cy="3460533"/>
          </a:xfrm>
        </p:grpSpPr>
        <p:grpSp>
          <p:nvGrpSpPr>
            <p:cNvPr id="6" name="Group 5"/>
            <p:cNvGrpSpPr/>
            <p:nvPr/>
          </p:nvGrpSpPr>
          <p:grpSpPr>
            <a:xfrm>
              <a:off x="4826131" y="2848731"/>
              <a:ext cx="2166672" cy="2166672"/>
              <a:chOff x="3732028" y="3657600"/>
              <a:chExt cx="182880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32028" y="3657600"/>
                <a:ext cx="1828800" cy="1828800"/>
              </a:xfrm>
              <a:prstGeom prst="ellipse">
                <a:avLst/>
              </a:prstGeom>
              <a:gradFill flip="none" rotWithShape="1">
                <a:gsLst>
                  <a:gs pos="15000">
                    <a:schemeClr val="accent1">
                      <a:lumMod val="0"/>
                      <a:lumOff val="100000"/>
                    </a:schemeClr>
                  </a:gs>
                  <a:gs pos="41000">
                    <a:schemeClr val="accent1">
                      <a:lumMod val="40000"/>
                      <a:lumOff val="60000"/>
                    </a:schemeClr>
                  </a:gs>
                  <a:gs pos="6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914908" y="3840480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Embryo</a:t>
                </a:r>
                <a:endParaRPr lang="en-US" dirty="0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V="1">
              <a:off x="4429535" y="2848731"/>
              <a:ext cx="0" cy="203580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>
                      <a:lumMod val="5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105573" y="4882993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49559" y="2480941"/>
              <a:ext cx="568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56624" y="4856059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Type 1</a:t>
              </a:r>
            </a:p>
            <a:p>
              <a:r>
                <a:rPr lang="en-US" dirty="0" smtClean="0">
                  <a:solidFill>
                    <a:schemeClr val="accent2"/>
                  </a:solidFill>
                </a:rPr>
                <a:t>(m</a:t>
              </a:r>
              <a:r>
                <a:rPr lang="en-US" dirty="0" smtClean="0">
                  <a:solidFill>
                    <a:schemeClr val="accent2"/>
                  </a:solidFill>
                </a:rPr>
                <a:t>esoderm)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56624" y="3520361"/>
              <a:ext cx="17947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Type 2</a:t>
              </a:r>
            </a:p>
            <a:p>
              <a:r>
                <a:rPr lang="en-US" dirty="0" smtClean="0">
                  <a:solidFill>
                    <a:schemeClr val="accent4"/>
                  </a:solidFill>
                </a:rPr>
                <a:t>(</a:t>
              </a:r>
              <a:r>
                <a:rPr lang="en-US" dirty="0" err="1" smtClean="0">
                  <a:solidFill>
                    <a:schemeClr val="accent4"/>
                  </a:solidFill>
                </a:rPr>
                <a:t>n</a:t>
              </a:r>
              <a:r>
                <a:rPr lang="en-US" dirty="0" err="1" smtClean="0">
                  <a:solidFill>
                    <a:schemeClr val="accent4"/>
                  </a:solidFill>
                </a:rPr>
                <a:t>euroectoderm</a:t>
              </a:r>
              <a:r>
                <a:rPr lang="en-US" dirty="0" smtClean="0">
                  <a:solidFill>
                    <a:schemeClr val="accent4"/>
                  </a:solidFill>
                </a:rPr>
                <a:t>)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56624" y="2310828"/>
              <a:ext cx="18634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</a:rPr>
                <a:t>Type 3</a:t>
              </a:r>
            </a:p>
            <a:p>
              <a:r>
                <a:rPr lang="en-US" dirty="0" smtClean="0">
                  <a:solidFill>
                    <a:schemeClr val="accent6"/>
                  </a:solidFill>
                </a:rPr>
                <a:t>(dorsal ectoderm)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662307" y="2684907"/>
              <a:ext cx="2494320" cy="2494318"/>
              <a:chOff x="4080759" y="2028684"/>
              <a:chExt cx="3657603" cy="3657600"/>
            </a:xfrm>
          </p:grpSpPr>
          <p:sp>
            <p:nvSpPr>
              <p:cNvPr id="16" name="Arc 15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16776737"/>
                  <a:gd name="adj2" fmla="val 19795885"/>
                </a:avLst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Arc 16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2989254"/>
                  <a:gd name="adj2" fmla="val 7678429"/>
                </a:avLst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Arc 17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19765346"/>
                  <a:gd name="adj2" fmla="val 3019557"/>
                </a:avLst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Arc 18"/>
              <p:cNvSpPr/>
              <p:nvPr/>
            </p:nvSpPr>
            <p:spPr>
              <a:xfrm>
                <a:off x="4080761" y="2028684"/>
                <a:ext cx="3657600" cy="3657600"/>
              </a:xfrm>
              <a:prstGeom prst="arc">
                <a:avLst>
                  <a:gd name="adj1" fmla="val 7682220"/>
                  <a:gd name="adj2" fmla="val 12527983"/>
                </a:avLst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Arc 19"/>
              <p:cNvSpPr/>
              <p:nvPr/>
            </p:nvSpPr>
            <p:spPr>
              <a:xfrm>
                <a:off x="4080760" y="2028684"/>
                <a:ext cx="3657600" cy="3657600"/>
              </a:xfrm>
              <a:prstGeom prst="arc">
                <a:avLst>
                  <a:gd name="adj1" fmla="val 12535813"/>
                  <a:gd name="adj2" fmla="val 15559981"/>
                </a:avLst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Arc 20"/>
              <p:cNvSpPr/>
              <p:nvPr/>
            </p:nvSpPr>
            <p:spPr>
              <a:xfrm>
                <a:off x="4080759" y="2028684"/>
                <a:ext cx="3657600" cy="3657600"/>
              </a:xfrm>
              <a:prstGeom prst="arc">
                <a:avLst>
                  <a:gd name="adj1" fmla="val 15540647"/>
                  <a:gd name="adj2" fmla="val 16810036"/>
                </a:avLst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 rot="16200000">
              <a:off x="3472252" y="3718091"/>
              <a:ext cx="15593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Nuclear Dorsal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85004" y="3539922"/>
              <a:ext cx="14489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Embryo</a:t>
              </a:r>
            </a:p>
            <a:p>
              <a:pPr algn="ctr"/>
              <a:r>
                <a:rPr lang="en-US" dirty="0" smtClean="0"/>
                <a:t>Cross-Section</a:t>
              </a:r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36507" y="5402029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sna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36507" y="411739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rho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3486" y="2869428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zen</a:t>
              </a:r>
              <a:r>
                <a:rPr lang="en-US" i="1" dirty="0" smtClean="0"/>
                <a:t>, </a:t>
              </a:r>
              <a:r>
                <a:rPr lang="en-US" i="1" dirty="0" err="1" smtClean="0"/>
                <a:t>dpp</a:t>
              </a:r>
              <a:endParaRPr lang="en-US" i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92564" y="2478761"/>
            <a:ext cx="2743934" cy="1893076"/>
            <a:chOff x="292564" y="2478761"/>
            <a:chExt cx="2743934" cy="1893076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92564" y="3929157"/>
              <a:ext cx="2743934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 flipV="1">
              <a:off x="694562" y="3878930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94562" y="3370681"/>
              <a:ext cx="558476" cy="5584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Dl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811407" y="2478761"/>
              <a:ext cx="923531" cy="34082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2873633">
              <a:off x="250017" y="3091624"/>
              <a:ext cx="870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PTLSNLLS</a:t>
              </a:r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9007" y="4002505"/>
              <a:ext cx="563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VAR</a:t>
              </a:r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2564" y="4437368"/>
            <a:ext cx="2743934" cy="1491871"/>
            <a:chOff x="292564" y="4437368"/>
            <a:chExt cx="2743934" cy="1491871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92564" y="5502390"/>
              <a:ext cx="2743934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 flipV="1">
              <a:off x="694562" y="5452163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94562" y="4943914"/>
              <a:ext cx="558476" cy="5584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Dl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51409" y="5559907"/>
              <a:ext cx="11835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AT-rich region</a:t>
              </a:r>
              <a:endParaRPr lang="en-US" sz="1400" dirty="0"/>
            </a:p>
          </p:txBody>
        </p:sp>
        <p:sp>
          <p:nvSpPr>
            <p:cNvPr id="34" name="Rectangle 33"/>
            <p:cNvSpPr/>
            <p:nvPr/>
          </p:nvSpPr>
          <p:spPr>
            <a:xfrm flipV="1">
              <a:off x="1579042" y="5459452"/>
              <a:ext cx="1054839" cy="858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136467" y="4976126"/>
              <a:ext cx="528090" cy="561914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Dri</a:t>
              </a:r>
              <a:r>
                <a:rPr lang="en-US" sz="1400" dirty="0" smtClean="0"/>
                <a:t>/Ct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2873633">
              <a:off x="277743" y="4718502"/>
              <a:ext cx="870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PTLSNLLS</a:t>
              </a:r>
              <a:endParaRPr lang="en-US" sz="14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512034" y="4670953"/>
              <a:ext cx="923531" cy="34082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5040" y="5559907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VRR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76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1893" y="4979243"/>
            <a:ext cx="3129604" cy="652761"/>
            <a:chOff x="371893" y="4979243"/>
            <a:chExt cx="3129604" cy="652761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371893" y="5551236"/>
              <a:ext cx="1715445" cy="68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752327" y="5264635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737369" y="5287566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328268" y="5558120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42898" y="5494670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2225944" y="547046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1986837" y="547046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940111" y="4979243"/>
              <a:ext cx="570784" cy="57078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TF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02087" y="5410515"/>
            <a:ext cx="3966484" cy="1116085"/>
            <a:chOff x="4002087" y="5410515"/>
            <a:chExt cx="3966484" cy="1116085"/>
          </a:xfrm>
        </p:grpSpPr>
        <p:sp>
          <p:nvSpPr>
            <p:cNvPr id="70" name="Right Arrow 69"/>
            <p:cNvSpPr/>
            <p:nvPr/>
          </p:nvSpPr>
          <p:spPr>
            <a:xfrm rot="1800000">
              <a:off x="4002087" y="5864629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838967" y="5410515"/>
              <a:ext cx="3129604" cy="1116085"/>
              <a:chOff x="4838967" y="5410515"/>
              <a:chExt cx="3129604" cy="1116085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V="1">
                <a:off x="4838967" y="6445832"/>
                <a:ext cx="1715445" cy="688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7219401" y="6159231"/>
                <a:ext cx="0" cy="30854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7204443" y="6182162"/>
                <a:ext cx="308542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6795342" y="6452716"/>
                <a:ext cx="117322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/>
              <p:cNvSpPr/>
              <p:nvPr/>
            </p:nvSpPr>
            <p:spPr>
              <a:xfrm>
                <a:off x="5409972" y="6389266"/>
                <a:ext cx="567997" cy="8587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flipH="1">
                <a:off x="6693018" y="6365060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6453911" y="6365060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7492607" y="5981545"/>
                <a:ext cx="475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Off</a:t>
                </a:r>
                <a:endParaRPr lang="en-US" dirty="0"/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5693968" y="5410515"/>
                <a:ext cx="1772246" cy="648408"/>
                <a:chOff x="3573230" y="3124668"/>
                <a:chExt cx="1772246" cy="648408"/>
              </a:xfrm>
            </p:grpSpPr>
            <p:sp>
              <p:nvSpPr>
                <p:cNvPr id="93" name="Arc 92"/>
                <p:cNvSpPr/>
                <p:nvPr/>
              </p:nvSpPr>
              <p:spPr>
                <a:xfrm>
                  <a:off x="3573230" y="3124668"/>
                  <a:ext cx="1639249" cy="648408"/>
                </a:xfrm>
                <a:prstGeom prst="arc">
                  <a:avLst>
                    <a:gd name="adj1" fmla="val 10794464"/>
                    <a:gd name="adj2" fmla="val 21473582"/>
                  </a:avLst>
                </a:prstGeom>
                <a:ln w="25400" cap="sq">
                  <a:solidFill>
                    <a:schemeClr val="bg1">
                      <a:lumMod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5076205" y="3427597"/>
                  <a:ext cx="269271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5419350" y="5877452"/>
                <a:ext cx="570784" cy="570784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TF</a:t>
                </a:r>
                <a:endParaRPr lang="en-US" dirty="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242976" y="5702561"/>
                <a:ext cx="923531" cy="34082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Co-R</a:t>
                </a:r>
                <a:endParaRPr lang="en-US" dirty="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4035890" y="3899413"/>
            <a:ext cx="3935403" cy="1126453"/>
            <a:chOff x="4035890" y="3899413"/>
            <a:chExt cx="3935403" cy="1126453"/>
          </a:xfrm>
        </p:grpSpPr>
        <p:sp>
          <p:nvSpPr>
            <p:cNvPr id="69" name="Right Arrow 68"/>
            <p:cNvSpPr/>
            <p:nvPr/>
          </p:nvSpPr>
          <p:spPr>
            <a:xfrm rot="19800000">
              <a:off x="4035890" y="4654107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841689" y="3899413"/>
              <a:ext cx="3129604" cy="1089356"/>
              <a:chOff x="4841689" y="3899413"/>
              <a:chExt cx="3129604" cy="1089356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flipV="1">
                <a:off x="4841689" y="4908001"/>
                <a:ext cx="1715445" cy="688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222123" y="4621400"/>
                <a:ext cx="0" cy="30854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7207165" y="4644331"/>
                <a:ext cx="308542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6798064" y="4914885"/>
                <a:ext cx="117322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5412694" y="4851435"/>
                <a:ext cx="567997" cy="8587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 flipH="1">
                <a:off x="6695740" y="4827229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6456633" y="4827229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7495329" y="4443714"/>
                <a:ext cx="458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81" name="Arc 80"/>
              <p:cNvSpPr/>
              <p:nvPr/>
            </p:nvSpPr>
            <p:spPr>
              <a:xfrm>
                <a:off x="5696690" y="3899413"/>
                <a:ext cx="1639249" cy="648408"/>
              </a:xfrm>
              <a:prstGeom prst="arc">
                <a:avLst>
                  <a:gd name="adj1" fmla="val 10794464"/>
                  <a:gd name="adj2" fmla="val 181503"/>
                </a:avLst>
              </a:prstGeom>
              <a:ln w="25400" cap="sq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395557" y="4341978"/>
                <a:ext cx="570784" cy="570784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TF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219183" y="4193080"/>
                <a:ext cx="923531" cy="3408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Co-A</a:t>
                </a:r>
                <a:endParaRPr lang="en-US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1207" y="2274176"/>
            <a:ext cx="3692939" cy="806798"/>
            <a:chOff x="481207" y="2274176"/>
            <a:chExt cx="3692939" cy="806798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81207" y="3000205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424976" y="2713605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410018" y="2736536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00917" y="3007090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1760271" y="295726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 flipV="1">
              <a:off x="836741" y="295726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2898593" y="291943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2659486" y="291943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/>
            <p:cNvSpPr/>
            <p:nvPr/>
          </p:nvSpPr>
          <p:spPr>
            <a:xfrm>
              <a:off x="2049230" y="2274176"/>
              <a:ext cx="1355250" cy="602321"/>
            </a:xfrm>
            <a:prstGeom prst="arc">
              <a:avLst>
                <a:gd name="adj1" fmla="val 10794464"/>
                <a:gd name="adj2" fmla="val 0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698182" y="2535919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1776883" y="243630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</a:t>
              </a:r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1595774" y="2276304"/>
              <a:ext cx="923531" cy="340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Co-A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383835" y="1898905"/>
            <a:ext cx="4253435" cy="1184845"/>
            <a:chOff x="4383835" y="1898905"/>
            <a:chExt cx="4253435" cy="1184845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4944331" y="3002981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888100" y="2716381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7873142" y="2739312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464041" y="3009866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223395" y="2960042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5299865" y="2960042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H="1">
              <a:off x="7361717" y="292221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7122610" y="292221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rc 51"/>
            <p:cNvSpPr/>
            <p:nvPr/>
          </p:nvSpPr>
          <p:spPr>
            <a:xfrm>
              <a:off x="6512354" y="2276952"/>
              <a:ext cx="1355250" cy="602321"/>
            </a:xfrm>
            <a:prstGeom prst="arc">
              <a:avLst>
                <a:gd name="adj1" fmla="val 10794464"/>
                <a:gd name="adj2" fmla="val 0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161306" y="25386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1306" y="2538695"/>
              <a:ext cx="475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Off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583861" y="1898905"/>
              <a:ext cx="1772246" cy="648408"/>
              <a:chOff x="3573230" y="3124668"/>
              <a:chExt cx="1772246" cy="648408"/>
            </a:xfrm>
          </p:grpSpPr>
          <p:sp>
            <p:nvSpPr>
              <p:cNvPr id="58" name="Arc 57"/>
              <p:cNvSpPr/>
              <p:nvPr/>
            </p:nvSpPr>
            <p:spPr>
              <a:xfrm>
                <a:off x="3573230" y="3124668"/>
                <a:ext cx="1639249" cy="648408"/>
              </a:xfrm>
              <a:prstGeom prst="arc">
                <a:avLst>
                  <a:gd name="adj1" fmla="val 10794464"/>
                  <a:gd name="adj2" fmla="val 21473582"/>
                </a:avLst>
              </a:prstGeom>
              <a:ln w="25400" cap="sq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5076205" y="3427597"/>
                <a:ext cx="269271" cy="0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ight Arrow 59"/>
            <p:cNvSpPr/>
            <p:nvPr/>
          </p:nvSpPr>
          <p:spPr>
            <a:xfrm>
              <a:off x="4383835" y="2389456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236780" y="243630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A</a:t>
              </a:r>
              <a:endParaRPr lang="en-US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5297076" y="2436306"/>
              <a:ext cx="570784" cy="57078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R</a:t>
              </a:r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5120702" y="2275122"/>
              <a:ext cx="923531" cy="34082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Co-R</a:t>
              </a:r>
              <a:endParaRPr lang="en-US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6060406" y="2271014"/>
              <a:ext cx="923531" cy="340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Co-A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zen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" y="2283177"/>
            <a:ext cx="7700826" cy="3485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5200" y="5768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zen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85493" y="5765420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9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dpp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" y="1869440"/>
            <a:ext cx="7852277" cy="3986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1872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dpp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4753366" y="3748482"/>
            <a:ext cx="1778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31166" y="362096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430"/>
            <a:ext cx="7996620" cy="3970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5349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rho</a:t>
            </a:r>
            <a:endParaRPr lang="en-US" i="1"/>
          </a:p>
        </p:txBody>
      </p:sp>
      <p:sp>
        <p:nvSpPr>
          <p:cNvPr id="6" name="TextBox 5"/>
          <p:cNvSpPr txBox="1"/>
          <p:nvPr/>
        </p:nvSpPr>
        <p:spPr>
          <a:xfrm>
            <a:off x="5633358" y="41801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sna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" y="1954530"/>
            <a:ext cx="8395710" cy="3531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630" y="509420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mtClean="0"/>
              <a:t>sna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442717" y="44087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95417" y="44087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17"/>
          <a:stretch/>
        </p:blipFill>
        <p:spPr>
          <a:xfrm>
            <a:off x="885436" y="1690689"/>
            <a:ext cx="5956236" cy="4265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5271" y="630935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5435" y="5934670"/>
            <a:ext cx="7159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Recruitment is not sufficient for Groucho-mediated </a:t>
            </a:r>
            <a:r>
              <a:rPr lang="en-US" dirty="0" smtClean="0"/>
              <a:t>repression</a:t>
            </a:r>
          </a:p>
          <a:p>
            <a:r>
              <a:rPr lang="en-US" dirty="0" smtClean="0"/>
              <a:t>A post-Gro recruitment must determine Dorsal activation or repression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1" t="37213" b="42113"/>
          <a:stretch/>
        </p:blipFill>
        <p:spPr>
          <a:xfrm>
            <a:off x="6841672" y="2824843"/>
            <a:ext cx="2317426" cy="14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roucho repression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associated with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paused RNA PolII?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profiling of embryos with varying Groucho dosages</a:t>
            </a:r>
            <a:endParaRPr lang="en-US" dirty="0"/>
          </a:p>
        </p:txBody>
      </p:sp>
      <p:sp>
        <p:nvSpPr>
          <p:cNvPr id="5" name="Process 4"/>
          <p:cNvSpPr/>
          <p:nvPr/>
        </p:nvSpPr>
        <p:spPr>
          <a:xfrm>
            <a:off x="1226774" y="2649791"/>
            <a:ext cx="1884556" cy="518459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wild-type</a:t>
            </a:r>
            <a:endParaRPr lang="en-US"/>
          </a:p>
        </p:txBody>
      </p:sp>
      <p:sp>
        <p:nvSpPr>
          <p:cNvPr id="6" name="Process 5"/>
          <p:cNvSpPr/>
          <p:nvPr/>
        </p:nvSpPr>
        <p:spPr>
          <a:xfrm>
            <a:off x="3570152" y="2668912"/>
            <a:ext cx="1884556" cy="518459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</a:t>
            </a:r>
          </a:p>
          <a:p>
            <a:pPr algn="ctr"/>
            <a:r>
              <a:rPr lang="en-US" dirty="0" smtClean="0"/>
              <a:t>loss-of-function</a:t>
            </a:r>
            <a:endParaRPr lang="en-US" dirty="0"/>
          </a:p>
        </p:txBody>
      </p:sp>
      <p:sp>
        <p:nvSpPr>
          <p:cNvPr id="7" name="Process 6"/>
          <p:cNvSpPr/>
          <p:nvPr/>
        </p:nvSpPr>
        <p:spPr>
          <a:xfrm>
            <a:off x="6534071" y="2668912"/>
            <a:ext cx="941832" cy="518459"/>
          </a:xfrm>
          <a:prstGeom prst="flowChartProces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rocess 7"/>
          <p:cNvSpPr/>
          <p:nvPr/>
        </p:nvSpPr>
        <p:spPr>
          <a:xfrm>
            <a:off x="5592239" y="2668912"/>
            <a:ext cx="941832" cy="518459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33018" y="2604975"/>
            <a:ext cx="160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Gro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overexpression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rocess 9"/>
          <p:cNvSpPr/>
          <p:nvPr/>
        </p:nvSpPr>
        <p:spPr>
          <a:xfrm>
            <a:off x="3570152" y="3627073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Transcriptome</a:t>
            </a:r>
            <a:endParaRPr lang="en-US" dirty="0"/>
          </a:p>
        </p:txBody>
      </p:sp>
      <p:sp>
        <p:nvSpPr>
          <p:cNvPr id="11" name="Process 10"/>
          <p:cNvSpPr/>
          <p:nvPr/>
        </p:nvSpPr>
        <p:spPr>
          <a:xfrm>
            <a:off x="1226774" y="3627072"/>
            <a:ext cx="1884556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Transcriptome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rot="16200000">
            <a:off x="3186718" y="3656889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2015028" y="316825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384253" y="316825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4353664" y="317781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369003" y="414553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rocess 16"/>
          <p:cNvSpPr/>
          <p:nvPr/>
        </p:nvSpPr>
        <p:spPr>
          <a:xfrm>
            <a:off x="3570152" y="4604350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Differentially expressed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02082" y="596364"/>
            <a:ext cx="2860873" cy="6261636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64" b="8834"/>
          <a:stretch/>
        </p:blipFill>
        <p:spPr>
          <a:xfrm>
            <a:off x="628650" y="1518557"/>
            <a:ext cx="5634338" cy="44186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4" t="45581" r="4700" b="43013"/>
          <a:stretch/>
        </p:blipFill>
        <p:spPr>
          <a:xfrm>
            <a:off x="5217449" y="2079228"/>
            <a:ext cx="976272" cy="749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8000000">
            <a:off x="852032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000000">
            <a:off x="1344111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8000000">
            <a:off x="1858632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8000000">
            <a:off x="2539490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8000000">
            <a:off x="3031569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000000">
            <a:off x="3546090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000000">
            <a:off x="4216760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000000">
            <a:off x="4708839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8000000">
            <a:off x="5223360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9080" y="312909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59080" y="426556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9080" y="199263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59080" y="5396117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268562" y="4262608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562" y="4262608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415891" y="4527110"/>
            <a:ext cx="95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 </a:t>
            </a:r>
            <a:r>
              <a:rPr lang="en-US" i="1" smtClean="0"/>
              <a:t>score </a:t>
            </a:r>
            <a:r>
              <a:rPr lang="en-US" smtClean="0"/>
              <a:t>= 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2609311" y="2750275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2609311" y="3883785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2609311" y="5017294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326595" y="1690689"/>
            <a:ext cx="6406387" cy="447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Gro-occupied genes are enriched for repressed targets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6732982" y="333756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413504" y="2523744"/>
            <a:ext cx="4725885" cy="3732668"/>
            <a:chOff x="4413504" y="2523744"/>
            <a:chExt cx="4725885" cy="3732668"/>
          </a:xfrm>
        </p:grpSpPr>
        <p:sp>
          <p:nvSpPr>
            <p:cNvPr id="25" name="Right Bracket 24"/>
            <p:cNvSpPr/>
            <p:nvPr/>
          </p:nvSpPr>
          <p:spPr>
            <a:xfrm>
              <a:off x="4413504" y="2523744"/>
              <a:ext cx="48768" cy="3243819"/>
            </a:xfrm>
            <a:prstGeom prst="rightBracket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25" idx="2"/>
            </p:cNvCxnSpPr>
            <p:nvPr/>
          </p:nvCxnSpPr>
          <p:spPr>
            <a:xfrm flipV="1">
              <a:off x="4462272" y="4145280"/>
              <a:ext cx="512064" cy="3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5350939" y="3611309"/>
              <a:ext cx="2639263" cy="1069288"/>
              <a:chOff x="5350939" y="3800439"/>
              <a:chExt cx="2639263" cy="1069288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3193" y="3800439"/>
                <a:ext cx="2637009" cy="1069288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44" t="59767" r="143"/>
              <a:stretch/>
            </p:blipFill>
            <p:spPr>
              <a:xfrm>
                <a:off x="7087994" y="4439524"/>
                <a:ext cx="902208" cy="43020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307" r="56964"/>
              <a:stretch/>
            </p:blipFill>
            <p:spPr>
              <a:xfrm>
                <a:off x="5350939" y="4439524"/>
                <a:ext cx="1134869" cy="424431"/>
              </a:xfrm>
              <a:prstGeom prst="rect">
                <a:avLst/>
              </a:prstGeom>
            </p:spPr>
          </p:pic>
        </p:grpSp>
        <p:cxnSp>
          <p:nvCxnSpPr>
            <p:cNvPr id="40" name="Straight Connector 39"/>
            <p:cNvCxnSpPr/>
            <p:nvPr/>
          </p:nvCxnSpPr>
          <p:spPr>
            <a:xfrm>
              <a:off x="5082569" y="6175643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26338" y="5889043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8011380" y="5911974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602279" y="6182528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6361633" y="6132704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5438103" y="6132704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7499955" y="6094872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7260848" y="6094872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584069" y="5899578"/>
              <a:ext cx="276063" cy="276063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99544" y="5711357"/>
              <a:ext cx="839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On/Off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507599" y="5905416"/>
              <a:ext cx="276063" cy="276063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79195" y="1629731"/>
            <a:ext cx="90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Embryo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target genes are enriched for developmental TFs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" y="1690689"/>
            <a:ext cx="893295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97913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493" y="29718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464" y="103789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89464" y="123842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0833" y="94351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10833" y="113815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89464" y="2023110"/>
            <a:ext cx="2155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Hubs</a:t>
            </a:r>
          </a:p>
          <a:p>
            <a:endParaRPr lang="en-US" b="1" i="1" dirty="0" smtClean="0"/>
          </a:p>
          <a:p>
            <a:r>
              <a:rPr lang="en-US" b="1" i="1" dirty="0" smtClean="0"/>
              <a:t>Signaling</a:t>
            </a:r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dpp</a:t>
            </a:r>
            <a:endParaRPr lang="en-US" b="1" i="1" dirty="0"/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wg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Egfr</a:t>
            </a:r>
            <a:endParaRPr lang="en-US" dirty="0" smtClean="0"/>
          </a:p>
          <a:p>
            <a:r>
              <a:rPr lang="en-US" b="1" i="1" dirty="0" smtClean="0"/>
              <a:t>Transcription factors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pnr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ptc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tkv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aop</a:t>
            </a:r>
            <a:endParaRPr lang="en-US" dirty="0" smtClean="0"/>
          </a:p>
          <a:p>
            <a:r>
              <a:rPr lang="en-US" b="1" i="1" dirty="0" smtClean="0"/>
              <a:t>Cell cycle</a:t>
            </a:r>
          </a:p>
          <a:p>
            <a:r>
              <a:rPr lang="en-US" b="1" i="1" dirty="0" smtClean="0"/>
              <a:t>   </a:t>
            </a:r>
            <a:r>
              <a:rPr lang="en-US" dirty="0" err="1" smtClean="0"/>
              <a:t>CycG</a:t>
            </a:r>
            <a:endParaRPr lang="en-US" b="1" i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Identifying components of the Groucho gene regulatory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network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are the targets of Gro-mediated repression?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Groucho a dedicated repressor?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50494" y="2538662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29303" y="2562900"/>
            <a:ext cx="772160" cy="51816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NELF</a:t>
            </a:r>
            <a:endParaRPr lang="en-US" sz="1400" dirty="0"/>
          </a:p>
        </p:txBody>
      </p:sp>
      <p:sp>
        <p:nvSpPr>
          <p:cNvPr id="6" name="Off-page Connector 5"/>
          <p:cNvSpPr/>
          <p:nvPr/>
        </p:nvSpPr>
        <p:spPr>
          <a:xfrm rot="16200000">
            <a:off x="1918063" y="2715373"/>
            <a:ext cx="469804" cy="881743"/>
          </a:xfrm>
          <a:prstGeom prst="flowChartOffpage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8650" y="3097841"/>
            <a:ext cx="308542" cy="308542"/>
            <a:chOff x="4427720" y="3051434"/>
            <a:chExt cx="308542" cy="30854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538864" y="3406383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6"/>
          </p:cNvCxnSpPr>
          <p:nvPr/>
        </p:nvCxnSpPr>
        <p:spPr>
          <a:xfrm>
            <a:off x="2405788" y="3406383"/>
            <a:ext cx="176105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712094" y="3252112"/>
            <a:ext cx="693694" cy="30854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25289" y="2888312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Pol II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066844" y="3302977"/>
            <a:ext cx="1286403" cy="584404"/>
          </a:xfrm>
          <a:custGeom>
            <a:avLst/>
            <a:gdLst>
              <a:gd name="connsiteX0" fmla="*/ 1219200 w 1219200"/>
              <a:gd name="connsiteY0" fmla="*/ 107763 h 564963"/>
              <a:gd name="connsiteX1" fmla="*/ 990600 w 1219200"/>
              <a:gd name="connsiteY1" fmla="*/ 31563 h 564963"/>
              <a:gd name="connsiteX2" fmla="*/ 0 w 1219200"/>
              <a:gd name="connsiteY2" fmla="*/ 564963 h 564963"/>
              <a:gd name="connsiteX0" fmla="*/ 1219200 w 1219200"/>
              <a:gd name="connsiteY0" fmla="*/ 120035 h 577235"/>
              <a:gd name="connsiteX1" fmla="*/ 823886 w 1219200"/>
              <a:gd name="connsiteY1" fmla="*/ 28679 h 577235"/>
              <a:gd name="connsiteX2" fmla="*/ 0 w 1219200"/>
              <a:gd name="connsiteY2" fmla="*/ 577235 h 577235"/>
              <a:gd name="connsiteX0" fmla="*/ 1279823 w 1279823"/>
              <a:gd name="connsiteY0" fmla="*/ 112534 h 579837"/>
              <a:gd name="connsiteX1" fmla="*/ 823886 w 1279823"/>
              <a:gd name="connsiteY1" fmla="*/ 31281 h 579837"/>
              <a:gd name="connsiteX2" fmla="*/ 0 w 1279823"/>
              <a:gd name="connsiteY2" fmla="*/ 579837 h 579837"/>
              <a:gd name="connsiteX0" fmla="*/ 1279823 w 1279823"/>
              <a:gd name="connsiteY0" fmla="*/ 110063 h 577366"/>
              <a:gd name="connsiteX1" fmla="*/ 823886 w 1279823"/>
              <a:gd name="connsiteY1" fmla="*/ 28810 h 577366"/>
              <a:gd name="connsiteX2" fmla="*/ 0 w 1279823"/>
              <a:gd name="connsiteY2" fmla="*/ 577366 h 577366"/>
              <a:gd name="connsiteX0" fmla="*/ 1279823 w 1279823"/>
              <a:gd name="connsiteY0" fmla="*/ 105901 h 573204"/>
              <a:gd name="connsiteX1" fmla="*/ 778419 w 1279823"/>
              <a:gd name="connsiteY1" fmla="*/ 29700 h 573204"/>
              <a:gd name="connsiteX2" fmla="*/ 0 w 1279823"/>
              <a:gd name="connsiteY2" fmla="*/ 573204 h 573204"/>
              <a:gd name="connsiteX0" fmla="*/ 1279823 w 1279823"/>
              <a:gd name="connsiteY0" fmla="*/ 125725 h 593028"/>
              <a:gd name="connsiteX1" fmla="*/ 778419 w 1279823"/>
              <a:gd name="connsiteY1" fmla="*/ 49524 h 593028"/>
              <a:gd name="connsiteX2" fmla="*/ 0 w 1279823"/>
              <a:gd name="connsiteY2" fmla="*/ 593028 h 593028"/>
              <a:gd name="connsiteX0" fmla="*/ 1279823 w 1279823"/>
              <a:gd name="connsiteY0" fmla="*/ 119089 h 586392"/>
              <a:gd name="connsiteX1" fmla="*/ 778419 w 1279823"/>
              <a:gd name="connsiteY1" fmla="*/ 42888 h 586392"/>
              <a:gd name="connsiteX2" fmla="*/ 0 w 1279823"/>
              <a:gd name="connsiteY2" fmla="*/ 586392 h 586392"/>
              <a:gd name="connsiteX0" fmla="*/ 1279823 w 1279823"/>
              <a:gd name="connsiteY0" fmla="*/ 71159 h 538462"/>
              <a:gd name="connsiteX1" fmla="*/ 692536 w 1279823"/>
              <a:gd name="connsiteY1" fmla="*/ 60633 h 538462"/>
              <a:gd name="connsiteX2" fmla="*/ 0 w 1279823"/>
              <a:gd name="connsiteY2" fmla="*/ 538462 h 538462"/>
              <a:gd name="connsiteX0" fmla="*/ 1279823 w 1279823"/>
              <a:gd name="connsiteY0" fmla="*/ 84263 h 551566"/>
              <a:gd name="connsiteX1" fmla="*/ 692536 w 1279823"/>
              <a:gd name="connsiteY1" fmla="*/ 73737 h 551566"/>
              <a:gd name="connsiteX2" fmla="*/ 0 w 1279823"/>
              <a:gd name="connsiteY2" fmla="*/ 551566 h 551566"/>
              <a:gd name="connsiteX0" fmla="*/ 1279823 w 1279823"/>
              <a:gd name="connsiteY0" fmla="*/ 119695 h 586998"/>
              <a:gd name="connsiteX1" fmla="*/ 692536 w 1279823"/>
              <a:gd name="connsiteY1" fmla="*/ 109169 h 586998"/>
              <a:gd name="connsiteX2" fmla="*/ 0 w 1279823"/>
              <a:gd name="connsiteY2" fmla="*/ 586998 h 586998"/>
              <a:gd name="connsiteX0" fmla="*/ 1279823 w 1280993"/>
              <a:gd name="connsiteY0" fmla="*/ 127902 h 595205"/>
              <a:gd name="connsiteX1" fmla="*/ 692536 w 1280993"/>
              <a:gd name="connsiteY1" fmla="*/ 117376 h 595205"/>
              <a:gd name="connsiteX2" fmla="*/ 0 w 1280993"/>
              <a:gd name="connsiteY2" fmla="*/ 595205 h 595205"/>
              <a:gd name="connsiteX0" fmla="*/ 1279823 w 1280993"/>
              <a:gd name="connsiteY0" fmla="*/ 123708 h 591011"/>
              <a:gd name="connsiteX1" fmla="*/ 692536 w 1280993"/>
              <a:gd name="connsiteY1" fmla="*/ 113182 h 591011"/>
              <a:gd name="connsiteX2" fmla="*/ 0 w 1280993"/>
              <a:gd name="connsiteY2" fmla="*/ 591011 h 591011"/>
              <a:gd name="connsiteX0" fmla="*/ 1279823 w 1289641"/>
              <a:gd name="connsiteY0" fmla="*/ 115865 h 583168"/>
              <a:gd name="connsiteX1" fmla="*/ 692536 w 1289641"/>
              <a:gd name="connsiteY1" fmla="*/ 105339 h 583168"/>
              <a:gd name="connsiteX2" fmla="*/ 0 w 1289641"/>
              <a:gd name="connsiteY2" fmla="*/ 583168 h 583168"/>
              <a:gd name="connsiteX0" fmla="*/ 1279823 w 1289912"/>
              <a:gd name="connsiteY0" fmla="*/ 115865 h 583168"/>
              <a:gd name="connsiteX1" fmla="*/ 708720 w 1289912"/>
              <a:gd name="connsiteY1" fmla="*/ 105339 h 583168"/>
              <a:gd name="connsiteX2" fmla="*/ 0 w 1289912"/>
              <a:gd name="connsiteY2" fmla="*/ 583168 h 583168"/>
              <a:gd name="connsiteX0" fmla="*/ 1253510 w 1265443"/>
              <a:gd name="connsiteY0" fmla="*/ 53684 h 520987"/>
              <a:gd name="connsiteX1" fmla="*/ 708720 w 1265443"/>
              <a:gd name="connsiteY1" fmla="*/ 43158 h 520987"/>
              <a:gd name="connsiteX2" fmla="*/ 0 w 1265443"/>
              <a:gd name="connsiteY2" fmla="*/ 520987 h 520987"/>
              <a:gd name="connsiteX0" fmla="*/ 1253510 w 1253510"/>
              <a:gd name="connsiteY0" fmla="*/ 117100 h 584403"/>
              <a:gd name="connsiteX1" fmla="*/ 708720 w 1253510"/>
              <a:gd name="connsiteY1" fmla="*/ 106574 h 584403"/>
              <a:gd name="connsiteX2" fmla="*/ 0 w 1253510"/>
              <a:gd name="connsiteY2" fmla="*/ 584403 h 584403"/>
              <a:gd name="connsiteX0" fmla="*/ 1286403 w 1286403"/>
              <a:gd name="connsiteY0" fmla="*/ 117100 h 584403"/>
              <a:gd name="connsiteX1" fmla="*/ 708720 w 1286403"/>
              <a:gd name="connsiteY1" fmla="*/ 106574 h 584403"/>
              <a:gd name="connsiteX2" fmla="*/ 0 w 1286403"/>
              <a:gd name="connsiteY2" fmla="*/ 584403 h 584403"/>
              <a:gd name="connsiteX0" fmla="*/ 1286403 w 1286403"/>
              <a:gd name="connsiteY0" fmla="*/ 136278 h 603581"/>
              <a:gd name="connsiteX1" fmla="*/ 708720 w 1286403"/>
              <a:gd name="connsiteY1" fmla="*/ 125752 h 603581"/>
              <a:gd name="connsiteX2" fmla="*/ 0 w 1286403"/>
              <a:gd name="connsiteY2" fmla="*/ 603581 h 603581"/>
              <a:gd name="connsiteX0" fmla="*/ 1286403 w 1286403"/>
              <a:gd name="connsiteY0" fmla="*/ 117101 h 584404"/>
              <a:gd name="connsiteX1" fmla="*/ 708720 w 1286403"/>
              <a:gd name="connsiteY1" fmla="*/ 106575 h 584404"/>
              <a:gd name="connsiteX2" fmla="*/ 0 w 1286403"/>
              <a:gd name="connsiteY2" fmla="*/ 584404 h 5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6403" h="584404">
                <a:moveTo>
                  <a:pt x="1286403" y="117101"/>
                </a:moveTo>
                <a:cubicBezTo>
                  <a:pt x="1098448" y="-93249"/>
                  <a:pt x="686297" y="28691"/>
                  <a:pt x="708720" y="106575"/>
                </a:cubicBezTo>
                <a:cubicBezTo>
                  <a:pt x="731143" y="184459"/>
                  <a:pt x="87086" y="500947"/>
                  <a:pt x="0" y="584404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>
            <a:off x="1725289" y="244431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628650" y="5200262"/>
            <a:ext cx="308542" cy="308542"/>
            <a:chOff x="4427720" y="3051434"/>
            <a:chExt cx="308542" cy="30854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>
            <a:off x="538864" y="5508804"/>
            <a:ext cx="36279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756083" y="4990733"/>
            <a:ext cx="2176697" cy="1468300"/>
            <a:chOff x="417139" y="4990733"/>
            <a:chExt cx="2176697" cy="1468300"/>
          </a:xfrm>
        </p:grpSpPr>
        <p:sp>
          <p:nvSpPr>
            <p:cNvPr id="21" name="Off-page Connector 20"/>
            <p:cNvSpPr/>
            <p:nvPr/>
          </p:nvSpPr>
          <p:spPr>
            <a:xfrm rot="16200000">
              <a:off x="1918063" y="4817794"/>
              <a:ext cx="469804" cy="881743"/>
            </a:xfrm>
            <a:prstGeom prst="flowChartOffpage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712094" y="5354533"/>
              <a:ext cx="693694" cy="308542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25289" y="4990733"/>
              <a:ext cx="658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Pol II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17139" y="5405585"/>
              <a:ext cx="1936108" cy="1053448"/>
            </a:xfrm>
            <a:custGeom>
              <a:avLst/>
              <a:gdLst>
                <a:gd name="connsiteX0" fmla="*/ 1219200 w 1219200"/>
                <a:gd name="connsiteY0" fmla="*/ 107763 h 564963"/>
                <a:gd name="connsiteX1" fmla="*/ 990600 w 1219200"/>
                <a:gd name="connsiteY1" fmla="*/ 31563 h 564963"/>
                <a:gd name="connsiteX2" fmla="*/ 0 w 1219200"/>
                <a:gd name="connsiteY2" fmla="*/ 564963 h 564963"/>
                <a:gd name="connsiteX0" fmla="*/ 1219200 w 1219200"/>
                <a:gd name="connsiteY0" fmla="*/ 120035 h 577235"/>
                <a:gd name="connsiteX1" fmla="*/ 823886 w 1219200"/>
                <a:gd name="connsiteY1" fmla="*/ 28679 h 577235"/>
                <a:gd name="connsiteX2" fmla="*/ 0 w 1219200"/>
                <a:gd name="connsiteY2" fmla="*/ 577235 h 577235"/>
                <a:gd name="connsiteX0" fmla="*/ 1279823 w 1279823"/>
                <a:gd name="connsiteY0" fmla="*/ 112534 h 579837"/>
                <a:gd name="connsiteX1" fmla="*/ 823886 w 1279823"/>
                <a:gd name="connsiteY1" fmla="*/ 31281 h 579837"/>
                <a:gd name="connsiteX2" fmla="*/ 0 w 1279823"/>
                <a:gd name="connsiteY2" fmla="*/ 579837 h 579837"/>
                <a:gd name="connsiteX0" fmla="*/ 1279823 w 1279823"/>
                <a:gd name="connsiteY0" fmla="*/ 110063 h 577366"/>
                <a:gd name="connsiteX1" fmla="*/ 823886 w 1279823"/>
                <a:gd name="connsiteY1" fmla="*/ 28810 h 577366"/>
                <a:gd name="connsiteX2" fmla="*/ 0 w 1279823"/>
                <a:gd name="connsiteY2" fmla="*/ 577366 h 577366"/>
                <a:gd name="connsiteX0" fmla="*/ 1279823 w 1279823"/>
                <a:gd name="connsiteY0" fmla="*/ 105901 h 573204"/>
                <a:gd name="connsiteX1" fmla="*/ 778419 w 1279823"/>
                <a:gd name="connsiteY1" fmla="*/ 29700 h 573204"/>
                <a:gd name="connsiteX2" fmla="*/ 0 w 1279823"/>
                <a:gd name="connsiteY2" fmla="*/ 573204 h 573204"/>
                <a:gd name="connsiteX0" fmla="*/ 1279823 w 1279823"/>
                <a:gd name="connsiteY0" fmla="*/ 125725 h 593028"/>
                <a:gd name="connsiteX1" fmla="*/ 778419 w 1279823"/>
                <a:gd name="connsiteY1" fmla="*/ 49524 h 593028"/>
                <a:gd name="connsiteX2" fmla="*/ 0 w 1279823"/>
                <a:gd name="connsiteY2" fmla="*/ 593028 h 593028"/>
                <a:gd name="connsiteX0" fmla="*/ 1279823 w 1279823"/>
                <a:gd name="connsiteY0" fmla="*/ 119089 h 586392"/>
                <a:gd name="connsiteX1" fmla="*/ 778419 w 1279823"/>
                <a:gd name="connsiteY1" fmla="*/ 42888 h 586392"/>
                <a:gd name="connsiteX2" fmla="*/ 0 w 1279823"/>
                <a:gd name="connsiteY2" fmla="*/ 586392 h 586392"/>
                <a:gd name="connsiteX0" fmla="*/ 1279823 w 1279823"/>
                <a:gd name="connsiteY0" fmla="*/ 71159 h 538462"/>
                <a:gd name="connsiteX1" fmla="*/ 692536 w 1279823"/>
                <a:gd name="connsiteY1" fmla="*/ 60633 h 538462"/>
                <a:gd name="connsiteX2" fmla="*/ 0 w 1279823"/>
                <a:gd name="connsiteY2" fmla="*/ 538462 h 538462"/>
                <a:gd name="connsiteX0" fmla="*/ 1279823 w 1279823"/>
                <a:gd name="connsiteY0" fmla="*/ 84263 h 551566"/>
                <a:gd name="connsiteX1" fmla="*/ 692536 w 1279823"/>
                <a:gd name="connsiteY1" fmla="*/ 73737 h 551566"/>
                <a:gd name="connsiteX2" fmla="*/ 0 w 1279823"/>
                <a:gd name="connsiteY2" fmla="*/ 551566 h 551566"/>
                <a:gd name="connsiteX0" fmla="*/ 1279823 w 1279823"/>
                <a:gd name="connsiteY0" fmla="*/ 119695 h 586998"/>
                <a:gd name="connsiteX1" fmla="*/ 692536 w 1279823"/>
                <a:gd name="connsiteY1" fmla="*/ 109169 h 586998"/>
                <a:gd name="connsiteX2" fmla="*/ 0 w 1279823"/>
                <a:gd name="connsiteY2" fmla="*/ 586998 h 586998"/>
                <a:gd name="connsiteX0" fmla="*/ 1279823 w 1280993"/>
                <a:gd name="connsiteY0" fmla="*/ 127902 h 595205"/>
                <a:gd name="connsiteX1" fmla="*/ 692536 w 1280993"/>
                <a:gd name="connsiteY1" fmla="*/ 117376 h 595205"/>
                <a:gd name="connsiteX2" fmla="*/ 0 w 1280993"/>
                <a:gd name="connsiteY2" fmla="*/ 595205 h 595205"/>
                <a:gd name="connsiteX0" fmla="*/ 1279823 w 1280993"/>
                <a:gd name="connsiteY0" fmla="*/ 123708 h 591011"/>
                <a:gd name="connsiteX1" fmla="*/ 692536 w 1280993"/>
                <a:gd name="connsiteY1" fmla="*/ 113182 h 591011"/>
                <a:gd name="connsiteX2" fmla="*/ 0 w 1280993"/>
                <a:gd name="connsiteY2" fmla="*/ 591011 h 591011"/>
                <a:gd name="connsiteX0" fmla="*/ 1279823 w 1289641"/>
                <a:gd name="connsiteY0" fmla="*/ 115865 h 583168"/>
                <a:gd name="connsiteX1" fmla="*/ 692536 w 1289641"/>
                <a:gd name="connsiteY1" fmla="*/ 105339 h 583168"/>
                <a:gd name="connsiteX2" fmla="*/ 0 w 1289641"/>
                <a:gd name="connsiteY2" fmla="*/ 583168 h 583168"/>
                <a:gd name="connsiteX0" fmla="*/ 1279823 w 1289912"/>
                <a:gd name="connsiteY0" fmla="*/ 115865 h 583168"/>
                <a:gd name="connsiteX1" fmla="*/ 708720 w 1289912"/>
                <a:gd name="connsiteY1" fmla="*/ 105339 h 583168"/>
                <a:gd name="connsiteX2" fmla="*/ 0 w 1289912"/>
                <a:gd name="connsiteY2" fmla="*/ 583168 h 583168"/>
                <a:gd name="connsiteX0" fmla="*/ 1253510 w 1265443"/>
                <a:gd name="connsiteY0" fmla="*/ 53684 h 520987"/>
                <a:gd name="connsiteX1" fmla="*/ 708720 w 1265443"/>
                <a:gd name="connsiteY1" fmla="*/ 43158 h 520987"/>
                <a:gd name="connsiteX2" fmla="*/ 0 w 1265443"/>
                <a:gd name="connsiteY2" fmla="*/ 520987 h 520987"/>
                <a:gd name="connsiteX0" fmla="*/ 1253510 w 1253510"/>
                <a:gd name="connsiteY0" fmla="*/ 117100 h 584403"/>
                <a:gd name="connsiteX1" fmla="*/ 708720 w 1253510"/>
                <a:gd name="connsiteY1" fmla="*/ 106574 h 584403"/>
                <a:gd name="connsiteX2" fmla="*/ 0 w 1253510"/>
                <a:gd name="connsiteY2" fmla="*/ 584403 h 584403"/>
                <a:gd name="connsiteX0" fmla="*/ 1286403 w 1286403"/>
                <a:gd name="connsiteY0" fmla="*/ 117100 h 584403"/>
                <a:gd name="connsiteX1" fmla="*/ 708720 w 1286403"/>
                <a:gd name="connsiteY1" fmla="*/ 106574 h 584403"/>
                <a:gd name="connsiteX2" fmla="*/ 0 w 1286403"/>
                <a:gd name="connsiteY2" fmla="*/ 584403 h 584403"/>
                <a:gd name="connsiteX0" fmla="*/ 1286403 w 1286403"/>
                <a:gd name="connsiteY0" fmla="*/ 136278 h 603581"/>
                <a:gd name="connsiteX1" fmla="*/ 708720 w 1286403"/>
                <a:gd name="connsiteY1" fmla="*/ 125752 h 603581"/>
                <a:gd name="connsiteX2" fmla="*/ 0 w 1286403"/>
                <a:gd name="connsiteY2" fmla="*/ 603581 h 603581"/>
                <a:gd name="connsiteX0" fmla="*/ 1286403 w 1286403"/>
                <a:gd name="connsiteY0" fmla="*/ 117101 h 584404"/>
                <a:gd name="connsiteX1" fmla="*/ 708720 w 1286403"/>
                <a:gd name="connsiteY1" fmla="*/ 106575 h 584404"/>
                <a:gd name="connsiteX2" fmla="*/ 0 w 1286403"/>
                <a:gd name="connsiteY2" fmla="*/ 584404 h 584404"/>
                <a:gd name="connsiteX0" fmla="*/ 1936108 w 1936108"/>
                <a:gd name="connsiteY0" fmla="*/ 142958 h 1079492"/>
                <a:gd name="connsiteX1" fmla="*/ 1358425 w 1936108"/>
                <a:gd name="connsiteY1" fmla="*/ 132432 h 1079492"/>
                <a:gd name="connsiteX2" fmla="*/ 0 w 1936108"/>
                <a:gd name="connsiteY2" fmla="*/ 1079492 h 1079492"/>
                <a:gd name="connsiteX0" fmla="*/ 1936108 w 1936108"/>
                <a:gd name="connsiteY0" fmla="*/ 140160 h 1076694"/>
                <a:gd name="connsiteX1" fmla="*/ 1358425 w 1936108"/>
                <a:gd name="connsiteY1" fmla="*/ 129634 h 1076694"/>
                <a:gd name="connsiteX2" fmla="*/ 0 w 1936108"/>
                <a:gd name="connsiteY2" fmla="*/ 1076694 h 1076694"/>
                <a:gd name="connsiteX0" fmla="*/ 1936108 w 1936108"/>
                <a:gd name="connsiteY0" fmla="*/ 116914 h 1053448"/>
                <a:gd name="connsiteX1" fmla="*/ 1358425 w 1936108"/>
                <a:gd name="connsiteY1" fmla="*/ 106388 h 1053448"/>
                <a:gd name="connsiteX2" fmla="*/ 0 w 1936108"/>
                <a:gd name="connsiteY2" fmla="*/ 1053448 h 1053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6108" h="1053448">
                  <a:moveTo>
                    <a:pt x="1936108" y="116914"/>
                  </a:moveTo>
                  <a:cubicBezTo>
                    <a:pt x="1748153" y="-93436"/>
                    <a:pt x="1420979" y="29126"/>
                    <a:pt x="1358425" y="106388"/>
                  </a:cubicBezTo>
                  <a:cubicBezTo>
                    <a:pt x="1295871" y="183650"/>
                    <a:pt x="87086" y="969991"/>
                    <a:pt x="0" y="1053448"/>
                  </a:cubicBezTo>
                </a:path>
              </a:pathLst>
            </a:custGeom>
            <a:noFill/>
            <a:ln w="317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Down Arrow 24"/>
          <p:cNvSpPr/>
          <p:nvPr/>
        </p:nvSpPr>
        <p:spPr>
          <a:xfrm>
            <a:off x="2231899" y="3932714"/>
            <a:ext cx="173889" cy="7089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02655" y="3939795"/>
            <a:ext cx="1137779" cy="422700"/>
            <a:chOff x="1055096" y="3932714"/>
            <a:chExt cx="1137779" cy="422700"/>
          </a:xfrm>
        </p:grpSpPr>
        <p:sp>
          <p:nvSpPr>
            <p:cNvPr id="27" name="Diamond 26"/>
            <p:cNvSpPr/>
            <p:nvPr/>
          </p:nvSpPr>
          <p:spPr>
            <a:xfrm>
              <a:off x="1055096" y="3932714"/>
              <a:ext cx="1137779" cy="422700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08435" y="3990787"/>
              <a:ext cx="629596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PTEFb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Arc 28"/>
          <p:cNvSpPr/>
          <p:nvPr/>
        </p:nvSpPr>
        <p:spPr>
          <a:xfrm>
            <a:off x="1745378" y="4151260"/>
            <a:ext cx="535009" cy="478339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631742" y="4815333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gular Pentagon 30"/>
          <p:cNvSpPr/>
          <p:nvPr/>
        </p:nvSpPr>
        <p:spPr>
          <a:xfrm>
            <a:off x="3051036" y="455959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222488" y="4359124"/>
            <a:ext cx="180064" cy="266351"/>
            <a:chOff x="3744732" y="4151145"/>
            <a:chExt cx="180064" cy="26635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562628" y="4532719"/>
            <a:ext cx="180064" cy="266351"/>
            <a:chOff x="3744732" y="4151145"/>
            <a:chExt cx="180064" cy="266351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27393" y="4622751"/>
            <a:ext cx="180064" cy="267967"/>
            <a:chOff x="3744732" y="4151145"/>
            <a:chExt cx="180064" cy="267967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3829288" y="4297794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Pol II pausing is a general mechanism of gene regulation</a:t>
            </a: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Rapid/synchronous activation</a:t>
            </a:r>
          </a:p>
          <a:p>
            <a:endParaRPr lang="en-US" dirty="0" smtClean="0"/>
          </a:p>
          <a:p>
            <a:r>
              <a:rPr lang="en-US" dirty="0" smtClean="0"/>
              <a:t>Integration of multiple regulatory inputs</a:t>
            </a:r>
          </a:p>
          <a:p>
            <a:endParaRPr lang="en-US" dirty="0" smtClean="0"/>
          </a:p>
          <a:p>
            <a:r>
              <a:rPr lang="en-US" dirty="0" smtClean="0"/>
              <a:t>Establishment of permissive chromatin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2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</a:t>
            </a:r>
            <a:r>
              <a:rPr lang="en-US" dirty="0" smtClean="0"/>
              <a:t>genes are enriched for stalled PolII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0" y="1895120"/>
            <a:ext cx="6332459" cy="46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1" y="1283048"/>
            <a:ext cx="2297672" cy="3299401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2556" y="5643693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135261" y="3285342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628650" y="2196935"/>
            <a:ext cx="5356267" cy="3392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7709" y="22057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7709" y="345944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7709" y="471314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6142931" y="1909080"/>
            <a:ext cx="1318716" cy="12308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6142931" y="3139882"/>
            <a:ext cx="1318716" cy="1230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6142931" y="4370684"/>
            <a:ext cx="1318716" cy="123080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94480" y="6071512"/>
            <a:ext cx="190005" cy="1900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94480" y="6346761"/>
            <a:ext cx="190005" cy="190005"/>
          </a:xfrm>
          <a:prstGeom prst="rect">
            <a:avLst/>
          </a:prstGeom>
          <a:solidFill>
            <a:srgbClr val="ED7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88413" y="596685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Higher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84485" y="6240574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Lower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54" y="1974274"/>
            <a:ext cx="6068291" cy="4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2"/>
          <a:stretch/>
        </p:blipFill>
        <p:spPr>
          <a:xfrm>
            <a:off x="198854" y="1543732"/>
            <a:ext cx="6723553" cy="5167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6" t="82027" r="28801" b="5334"/>
          <a:stretch/>
        </p:blipFill>
        <p:spPr>
          <a:xfrm>
            <a:off x="6746591" y="2869295"/>
            <a:ext cx="1659165" cy="1016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3" t="82027" b="5042"/>
          <a:stretch/>
        </p:blipFill>
        <p:spPr>
          <a:xfrm>
            <a:off x="6746591" y="3683710"/>
            <a:ext cx="2397409" cy="9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Morphogen</a:t>
            </a:r>
            <a:r>
              <a:rPr lang="en-US" dirty="0"/>
              <a:t> gradients designate cell fate in embryogenesis</a:t>
            </a:r>
          </a:p>
        </p:txBody>
      </p:sp>
      <p:sp>
        <p:nvSpPr>
          <p:cNvPr id="3" name="Freeform 2"/>
          <p:cNvSpPr/>
          <p:nvPr/>
        </p:nvSpPr>
        <p:spPr>
          <a:xfrm>
            <a:off x="397262" y="3435198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571087" y="3909532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571087" y="516886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2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571087" y="242238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744912" y="4257745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65000">
                <a:schemeClr val="bg2">
                  <a:lumMod val="50000"/>
                </a:schemeClr>
              </a:gs>
              <a:gs pos="85000">
                <a:schemeClr val="bg1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01683" y="3244931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9877012">
            <a:off x="2124739" y="3060264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60410" y="4196616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55532">
            <a:off x="2131888" y="4241307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6900" y="35402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High affinity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6900" y="4799531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affinity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90606" y="4984197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86690" y="4056780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877012">
            <a:off x="5519021" y="5252576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55532">
            <a:off x="5478920" y="4018782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11" grpId="0"/>
      <p:bldP spid="12" grpId="0"/>
      <p:bldP spid="13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3742821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/>
          </a:p>
          <a:p>
            <a:pPr lvl="1"/>
            <a:r>
              <a:rPr lang="en-US" sz="2000" dirty="0" smtClean="0"/>
              <a:t>Mitchell Kim</a:t>
            </a:r>
            <a:endParaRPr lang="en-US" sz="2000" dirty="0"/>
          </a:p>
          <a:p>
            <a:pPr lvl="1"/>
            <a:r>
              <a:rPr lang="en-US" sz="2000" dirty="0"/>
              <a:t>Kenny Chen</a:t>
            </a:r>
          </a:p>
          <a:p>
            <a:pPr lvl="1"/>
            <a:r>
              <a:rPr lang="en-US" sz="2000" dirty="0" smtClean="0"/>
              <a:t>Joseph </a:t>
            </a:r>
            <a:r>
              <a:rPr lang="en-US" sz="2000" dirty="0" smtClean="0"/>
              <a:t>Cao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 smtClean="0"/>
          </a:p>
          <a:p>
            <a:pPr lvl="1"/>
            <a:r>
              <a:rPr lang="en-US" sz="2000" dirty="0" smtClean="0"/>
              <a:t>Alberto Ponce</a:t>
            </a:r>
          </a:p>
          <a:p>
            <a:pPr lvl="1"/>
            <a:r>
              <a:rPr lang="en-US" sz="2000" dirty="0" smtClean="0"/>
              <a:t>Matthew Smith</a:t>
            </a:r>
          </a:p>
          <a:p>
            <a:pPr lvl="1"/>
            <a:r>
              <a:rPr lang="en-US" sz="2000" dirty="0" smtClean="0"/>
              <a:t>Jesse Cheung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169664" y="3800406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gradients are the primary determinates of cellular fate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85" y="1690689"/>
            <a:ext cx="4796971" cy="4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architecture of 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11711" r="18323" b="82841"/>
          <a:stretch/>
        </p:blipFill>
        <p:spPr>
          <a:xfrm>
            <a:off x="2209552" y="1808471"/>
            <a:ext cx="5688281" cy="73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87" y="2737834"/>
            <a:ext cx="219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Self-association</a:t>
            </a:r>
          </a:p>
          <a:p>
            <a:pPr algn="r"/>
            <a:r>
              <a:rPr lang="en-US" dirty="0" smtClean="0"/>
              <a:t>Repressor interaction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668" y="3519380"/>
            <a:ext cx="2022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Nuclear localization</a:t>
            </a:r>
          </a:p>
          <a:p>
            <a:pPr algn="r"/>
            <a:r>
              <a:rPr lang="en-US" dirty="0" smtClean="0"/>
              <a:t>Interaction with:</a:t>
            </a:r>
          </a:p>
          <a:p>
            <a:pPr algn="r"/>
            <a:r>
              <a:rPr lang="en-US" sz="1400" dirty="0" smtClean="0"/>
              <a:t>HDAC1/Rpd3</a:t>
            </a:r>
          </a:p>
          <a:p>
            <a:pPr algn="r"/>
            <a:r>
              <a:rPr lang="en-US" sz="1400" dirty="0" smtClean="0"/>
              <a:t>H3/4 </a:t>
            </a:r>
            <a:r>
              <a:rPr lang="en-US" sz="1400" dirty="0" err="1" smtClean="0"/>
              <a:t>hypoacetylated</a:t>
            </a:r>
            <a:r>
              <a:rPr lang="en-US" sz="1400" dirty="0" smtClean="0"/>
              <a:t> tail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5847" y="4731813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009" y="5236360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0638" y="5740907"/>
            <a:ext cx="2190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l-GR" dirty="0" smtClean="0"/>
              <a:t>β</a:t>
            </a:r>
            <a:r>
              <a:rPr lang="en-US" dirty="0" smtClean="0"/>
              <a:t>-propeller domain</a:t>
            </a:r>
          </a:p>
          <a:p>
            <a:pPr algn="r"/>
            <a:r>
              <a:rPr lang="en-US" dirty="0" smtClean="0"/>
              <a:t>Repressor interaction</a:t>
            </a:r>
          </a:p>
          <a:p>
            <a:pPr algn="r"/>
            <a:r>
              <a:rPr lang="en-US" sz="1400" dirty="0" smtClean="0"/>
              <a:t>WRPW and eh1-like motifs</a:t>
            </a:r>
            <a:endParaRPr lang="en-US" sz="1400" dirty="0"/>
          </a:p>
        </p:txBody>
      </p:sp>
      <p:sp>
        <p:nvSpPr>
          <p:cNvPr id="39" name="Freeform 38"/>
          <p:cNvSpPr/>
          <p:nvPr/>
        </p:nvSpPr>
        <p:spPr>
          <a:xfrm>
            <a:off x="542925" y="2544740"/>
            <a:ext cx="2162175" cy="839425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60273" y="2544741"/>
            <a:ext cx="2142487" cy="2036822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524125" y="2544740"/>
            <a:ext cx="1738190" cy="253211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390901" y="2534789"/>
            <a:ext cx="1720694" cy="304686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18678" y="2544740"/>
            <a:ext cx="2162175" cy="405794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7" grpId="0"/>
      <p:bldP spid="20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7440</TotalTime>
  <Words>1261</Words>
  <Application>Microsoft Macintosh PowerPoint</Application>
  <PresentationFormat>On-screen Show (4:3)</PresentationFormat>
  <Paragraphs>425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These gradients are the primary determinates of cellular fate</vt:lpstr>
      <vt:lpstr>Groucho is a co-repressor integral to Drosophila development</vt:lpstr>
      <vt:lpstr>The domain architecture of Gro</vt:lpstr>
      <vt:lpstr>Groucho is recruited by multiple sequence-specific factors</vt:lpstr>
      <vt:lpstr>Multiple potential mechanisms of Gro-mediated repression</vt:lpstr>
      <vt:lpstr>Questions to be addressed</vt:lpstr>
      <vt:lpstr>Genome-wide analysis of Groucho’s functions in early fly development</vt:lpstr>
      <vt:lpstr>Groucho is recruited to thousands of sites throughout the genome</vt:lpstr>
      <vt:lpstr>Groucho is recruited to thousands of sites throughout the genome</vt:lpstr>
      <vt:lpstr>Mechanism of long-range repression – spreading vs. looping?</vt:lpstr>
      <vt:lpstr>Published evidence for spreading</vt:lpstr>
      <vt:lpstr>Gro binds in clusters of discrete peaks</vt:lpstr>
      <vt:lpstr>Gro binding is not indicative of spreading in vivo</vt:lpstr>
      <vt:lpstr>dCtBP is a short-range repressor</vt:lpstr>
      <vt:lpstr>Is Gro recruitment sufficient for repression?</vt:lpstr>
      <vt:lpstr>zen</vt:lpstr>
      <vt:lpstr>dpp</vt:lpstr>
      <vt:lpstr>rho</vt:lpstr>
      <vt:lpstr>sna</vt:lpstr>
      <vt:lpstr>Gro is found at all classes of Dorsal binding site</vt:lpstr>
      <vt:lpstr>Questions to be addressed</vt:lpstr>
      <vt:lpstr>Expression profiling of embryos with varying Groucho dosages</vt:lpstr>
      <vt:lpstr>Perturbation of Groucho levels affects thousands of genes</vt:lpstr>
      <vt:lpstr>Integrating Gro binding and transcriptome data in embryos</vt:lpstr>
      <vt:lpstr>Gro-occupied genes are enriched for repressed targets</vt:lpstr>
      <vt:lpstr>Gro target genes are enriched for developmental TFs</vt:lpstr>
      <vt:lpstr>PowerPoint Presentation</vt:lpstr>
      <vt:lpstr>Questions to be addressed</vt:lpstr>
      <vt:lpstr>RNA Pol II pausing is a general mechanism of gene regulation</vt:lpstr>
      <vt:lpstr>Gro-repressed genes are enriched for stalled PolII</vt:lpstr>
      <vt:lpstr>Isolation of nascent pre-mRNA</vt:lpstr>
      <vt:lpstr>Different relative transcript abundance in nascent versus total RNA</vt:lpstr>
      <vt:lpstr>Nascent-RNA is depleted for maternally contributed transcripts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173</cp:revision>
  <cp:lastPrinted>2015-11-23T23:52:40Z</cp:lastPrinted>
  <dcterms:created xsi:type="dcterms:W3CDTF">2015-11-19T02:10:34Z</dcterms:created>
  <dcterms:modified xsi:type="dcterms:W3CDTF">2015-11-24T06:21:07Z</dcterms:modified>
</cp:coreProperties>
</file>